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93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64154-0EEB-4074-AE3D-661005F71E76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900823-1710-460B-B8FA-20A1A8B26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4794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Imagine that you find yourself</a:t>
            </a:r>
            <a:r>
              <a:rPr lang="en-US" baseline="0" dirty="0" smtClean="0"/>
              <a:t> in this situation, c</a:t>
            </a:r>
            <a:r>
              <a:rPr lang="en-US" dirty="0" smtClean="0"/>
              <a:t>ould</a:t>
            </a:r>
            <a:r>
              <a:rPr lang="en-US" baseline="0" dirty="0" smtClean="0"/>
              <a:t> you see a reason to seek ethics advice?</a:t>
            </a:r>
          </a:p>
          <a:p>
            <a:endParaRPr lang="en-US" baseline="0" dirty="0" smtClean="0"/>
          </a:p>
          <a:p>
            <a:r>
              <a:rPr lang="en-US" baseline="0" dirty="0" smtClean="0"/>
              <a:t>If so, what questions might you ask?</a:t>
            </a:r>
          </a:p>
          <a:p>
            <a:endParaRPr lang="en-US" baseline="0" dirty="0" smtClean="0"/>
          </a:p>
          <a:p>
            <a:r>
              <a:rPr lang="en-US" baseline="0" dirty="0" smtClean="0"/>
              <a:t>Do any of the principles in your book seem to be implicated by this scenario?  </a:t>
            </a:r>
          </a:p>
          <a:p>
            <a:endParaRPr lang="en-US" baseline="0" dirty="0" smtClean="0"/>
          </a:p>
          <a:p>
            <a:r>
              <a:rPr lang="en-US" baseline="0" dirty="0" smtClean="0"/>
              <a:t>Do any rules come to mind?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F2E116-0F40-4F4E-9AAC-B0B7A16983EC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38537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steps</a:t>
            </a:r>
            <a:r>
              <a:rPr lang="en-US" baseline="0" dirty="0" smtClean="0"/>
              <a:t> do you take to manage this situation?</a:t>
            </a:r>
          </a:p>
          <a:p>
            <a:endParaRPr lang="en-US" baseline="0" dirty="0" smtClean="0"/>
          </a:p>
          <a:p>
            <a:r>
              <a:rPr lang="en-US" baseline="0" dirty="0" smtClean="0"/>
              <a:t>What questions do you ask?</a:t>
            </a:r>
          </a:p>
          <a:p>
            <a:endParaRPr lang="en-US" baseline="0" dirty="0" smtClean="0"/>
          </a:p>
          <a:p>
            <a:r>
              <a:rPr lang="en-US" baseline="0" dirty="0" smtClean="0"/>
              <a:t>If you seek ethics advice, what information do you provide to your ethics official?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F2E116-0F40-4F4E-9AAC-B0B7A16983EC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1769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While</a:t>
            </a:r>
            <a:r>
              <a:rPr lang="en-US" baseline="0" dirty="0" smtClean="0"/>
              <a:t> nothing in this scenario immediately raises an ethics concern, employees should be aware of their obligations under the ethics principles.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Employees should be aware of restrictions on gifts and gratuities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Employees should remember not to use public office for private gain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Employees should remember that they should not disclose non-public information for private gain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F2E116-0F40-4F4E-9AAC-B0B7A16983EC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55171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Consider</a:t>
            </a:r>
            <a:r>
              <a:rPr lang="en-US" baseline="0" dirty="0" smtClean="0"/>
              <a:t> exploring ways that the following rules could be implicated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Gifts from outside sources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What do employees need to know if their friend extends a social invitation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Consider discussing the “personal relationship exception”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Consider discussing the process for receiving “WAG” approval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Remind employees to always be mindful to avoid the appearance of partiality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Remind employees that they are not to use public office for private gain, this is especially true when it comes to the use of </a:t>
            </a:r>
            <a:r>
              <a:rPr lang="en-US" baseline="0" smtClean="0"/>
              <a:t>non-public information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F2E116-0F40-4F4E-9AAC-B0B7A16983EC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618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/>
          <p:nvPr/>
        </p:nvSpPr>
        <p:spPr bwMode="auto">
          <a:xfrm>
            <a:off x="8838008" y="1189204"/>
            <a:ext cx="305991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6685" y="1143294"/>
            <a:ext cx="5275772" cy="4268965"/>
          </a:xfrm>
        </p:spPr>
        <p:txBody>
          <a:bodyPr anchor="t">
            <a:normAutofit/>
          </a:bodyPr>
          <a:lstStyle>
            <a:lvl1pPr algn="l">
              <a:lnSpc>
                <a:spcPct val="85000"/>
              </a:lnSpc>
              <a:defRPr sz="77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6685" y="5537926"/>
            <a:ext cx="5275772" cy="706355"/>
          </a:xfrm>
        </p:spPr>
        <p:txBody>
          <a:bodyPr>
            <a:normAutofit/>
          </a:bodyPr>
          <a:lstStyle>
            <a:lvl1pPr marL="0" indent="0" algn="l">
              <a:lnSpc>
                <a:spcPct val="114000"/>
              </a:lnSpc>
              <a:spcBef>
                <a:spcPts val="0"/>
              </a:spcBef>
              <a:buNone/>
              <a:defRPr sz="2000" b="0" i="1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16685" y="6314441"/>
            <a:ext cx="1197467" cy="365125"/>
          </a:xfrm>
        </p:spPr>
        <p:txBody>
          <a:bodyPr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C86E9DD2-A713-4E35-8CEC-CF06A693EBDE}" type="datetimeFigureOut">
              <a:rPr lang="en-US" smtClean="0">
                <a:solidFill>
                  <a:srgbClr val="F5F5F5"/>
                </a:solidFill>
              </a:rPr>
              <a:pPr/>
              <a:t>7/22/2016</a:t>
            </a:fld>
            <a:endParaRPr lang="en-US">
              <a:solidFill>
                <a:srgbClr val="F5F5F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50444" y="6314441"/>
            <a:ext cx="3842012" cy="365125"/>
          </a:xfrm>
        </p:spPr>
        <p:txBody>
          <a:bodyPr/>
          <a:lstStyle>
            <a:lvl1pPr algn="l">
              <a:defRPr b="0"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F5F5F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38008" y="1416217"/>
            <a:ext cx="305991" cy="365125"/>
          </a:xfrm>
        </p:spPr>
        <p:txBody>
          <a:bodyPr/>
          <a:lstStyle>
            <a:lvl1pPr algn="r">
              <a:defRPr>
                <a:solidFill>
                  <a:schemeClr val="bg2"/>
                </a:solidFill>
              </a:defRPr>
            </a:lvl1pPr>
          </a:lstStyle>
          <a:p>
            <a:fld id="{FC1B147F-F87E-410F-B779-986FBFEFC4CA}" type="slidenum">
              <a:rPr lang="en-US" smtClean="0">
                <a:solidFill>
                  <a:srgbClr val="1D1A1D"/>
                </a:solidFill>
              </a:rPr>
              <a:pPr/>
              <a:t>‹#›</a:t>
            </a:fld>
            <a:endParaRPr lang="en-US">
              <a:solidFill>
                <a:srgbClr val="1D1A1D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580391" y="1257300"/>
            <a:ext cx="0" cy="560070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4905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 mod="1">
    <p:ext uri="{DCECCB84-F9BA-43D5-87BE-67443E8EF086}">
      <p15:sldGuideLst xmlns="" xmlns:p15="http://schemas.microsoft.com/office/powerpoint/2012/main">
        <p15:guide id="4294967295" orient="horz" pos="792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6200" y="640080"/>
            <a:ext cx="4686299" cy="558414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7/22/2016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6980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/>
          <p:nvPr/>
        </p:nvSpPr>
        <p:spPr bwMode="auto">
          <a:xfrm>
            <a:off x="8838008" y="5380580"/>
            <a:ext cx="305991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rgbClr val="262626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93074" y="642931"/>
            <a:ext cx="1835003" cy="467810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642933"/>
            <a:ext cx="5303009" cy="467810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02140" y="5927132"/>
            <a:ext cx="2861142" cy="365125"/>
          </a:xfrm>
        </p:spPr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7/22/2016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02140" y="6315950"/>
            <a:ext cx="2861142" cy="365125"/>
          </a:xfrm>
        </p:spPr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38008" y="5607593"/>
            <a:ext cx="305991" cy="365125"/>
          </a:xfrm>
        </p:spPr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1" y="6199730"/>
            <a:ext cx="7695008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5007317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4294967295" pos="6456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7/22/2016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0485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8838008" y="1393748"/>
            <a:ext cx="305991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0755" y="2571723"/>
            <a:ext cx="6222491" cy="3286153"/>
          </a:xfrm>
        </p:spPr>
        <p:txBody>
          <a:bodyPr anchor="t">
            <a:normAutofit/>
          </a:bodyPr>
          <a:lstStyle>
            <a:lvl1pPr>
              <a:lnSpc>
                <a:spcPct val="85000"/>
              </a:lnSpc>
              <a:defRPr sz="7700" cap="all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0755" y="1393748"/>
            <a:ext cx="6301072" cy="819150"/>
          </a:xfrm>
        </p:spPr>
        <p:txBody>
          <a:bodyPr anchor="ctr">
            <a:normAutofit/>
          </a:bodyPr>
          <a:lstStyle>
            <a:lvl1pPr marL="0" indent="0" algn="r">
              <a:lnSpc>
                <a:spcPct val="113000"/>
              </a:lnSpc>
              <a:spcBef>
                <a:spcPts val="0"/>
              </a:spcBef>
              <a:buNone/>
              <a:defRPr sz="20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7216" y="6314440"/>
            <a:ext cx="1197467" cy="365125"/>
          </a:xfrm>
        </p:spPr>
        <p:txBody>
          <a:bodyPr/>
          <a:lstStyle>
            <a:lvl1pPr>
              <a:defRPr sz="1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7/22/2016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60755" y="6314441"/>
            <a:ext cx="4860170" cy="365125"/>
          </a:xfrm>
        </p:spPr>
        <p:txBody>
          <a:bodyPr/>
          <a:lstStyle>
            <a:lvl1pPr>
              <a:defRPr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38008" y="1620761"/>
            <a:ext cx="305991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1" y="6178167"/>
            <a:ext cx="7683245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7180812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4294967295" pos="6456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86200" y="540628"/>
            <a:ext cx="4686300" cy="248894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0" y="3712467"/>
            <a:ext cx="4686300" cy="248222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7/22/2016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6570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557784"/>
            <a:ext cx="2873502" cy="49560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558065"/>
            <a:ext cx="4684014" cy="914400"/>
          </a:xfrm>
        </p:spPr>
        <p:txBody>
          <a:bodyPr anchor="b"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buNone/>
              <a:defRPr sz="24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0" y="1526671"/>
            <a:ext cx="4684014" cy="17556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6200" y="3700826"/>
            <a:ext cx="4686300" cy="914400"/>
          </a:xfrm>
        </p:spPr>
        <p:txBody>
          <a:bodyPr anchor="b">
            <a:normAutofit/>
          </a:bodyPr>
          <a:lstStyle>
            <a:lvl1pPr marL="0" indent="0">
              <a:buNone/>
              <a:defRPr sz="24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86200" y="4669432"/>
            <a:ext cx="4684014" cy="17556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7/22/2016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7223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7/22/2016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0704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7/22/2016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2368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555479"/>
            <a:ext cx="2879082" cy="1921022"/>
          </a:xfrm>
        </p:spPr>
        <p:txBody>
          <a:bodyPr anchor="t">
            <a:noAutofit/>
          </a:bodyPr>
          <a:lstStyle>
            <a:lvl1pPr>
              <a:lnSpc>
                <a:spcPct val="93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564147"/>
            <a:ext cx="4686300" cy="5622644"/>
          </a:xfrm>
        </p:spPr>
        <p:txBody>
          <a:bodyPr/>
          <a:lstStyle>
            <a:lvl1pPr>
              <a:lnSpc>
                <a:spcPct val="112000"/>
              </a:lnSpc>
              <a:defRPr sz="2000"/>
            </a:lvl1pPr>
            <a:lvl2pPr>
              <a:lnSpc>
                <a:spcPct val="112000"/>
              </a:lnSpc>
              <a:defRPr sz="1800"/>
            </a:lvl2pPr>
            <a:lvl3pPr>
              <a:lnSpc>
                <a:spcPct val="112000"/>
              </a:lnSpc>
              <a:defRPr sz="1600"/>
            </a:lvl3pPr>
            <a:lvl4pPr>
              <a:lnSpc>
                <a:spcPct val="112000"/>
              </a:lnSpc>
              <a:defRPr sz="1400"/>
            </a:lvl4pPr>
            <a:lvl5pPr>
              <a:lnSpc>
                <a:spcPct val="112000"/>
              </a:lnSpc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" y="2621513"/>
            <a:ext cx="2879082" cy="3239537"/>
          </a:xfrm>
        </p:spPr>
        <p:txBody>
          <a:bodyPr/>
          <a:lstStyle>
            <a:lvl1pPr marL="0" indent="0" algn="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7/22/2016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5339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9214" y="557261"/>
            <a:ext cx="2880360" cy="1919239"/>
          </a:xfrm>
        </p:spPr>
        <p:txBody>
          <a:bodyPr anchor="t">
            <a:noAutofit/>
          </a:bodyPr>
          <a:lstStyle>
            <a:lvl1pPr>
              <a:lnSpc>
                <a:spcPct val="93000"/>
              </a:lnSpc>
              <a:defRPr sz="40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943350" y="1"/>
            <a:ext cx="4629150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9214" y="2621512"/>
            <a:ext cx="2880360" cy="3236976"/>
          </a:xfrm>
        </p:spPr>
        <p:txBody>
          <a:bodyPr/>
          <a:lstStyle>
            <a:lvl1pPr marL="0" indent="0" algn="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7/22/2016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9781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6"/>
          <p:cNvSpPr/>
          <p:nvPr/>
        </p:nvSpPr>
        <p:spPr bwMode="auto">
          <a:xfrm>
            <a:off x="8838008" y="5380580"/>
            <a:ext cx="305991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1500" y="559678"/>
            <a:ext cx="2875430" cy="49524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569066"/>
            <a:ext cx="4686299" cy="5655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1" y="5930061"/>
            <a:ext cx="286114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1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7/22/2016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1501" y="6314441"/>
            <a:ext cx="286114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200" b="1" i="1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38008" y="5607593"/>
            <a:ext cx="3059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1" baseline="0">
                <a:solidFill>
                  <a:schemeClr val="bg2"/>
                </a:solidFill>
                <a:latin typeface="+mj-lt"/>
              </a:defRPr>
            </a:lvl1pPr>
          </a:lstStyle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99730"/>
            <a:ext cx="337185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431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5000" b="0" i="1" kern="1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83464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20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685800" indent="-283464" algn="l" defTabSz="914400" rtl="0" eaLnBrk="1" latinLnBrk="0" hangingPunct="1">
        <a:lnSpc>
          <a:spcPct val="112000"/>
        </a:lnSpc>
        <a:spcBef>
          <a:spcPts val="900"/>
        </a:spcBef>
        <a:buFont typeface="Corbel" panose="020B0503020204020204" pitchFamily="34" charset="0"/>
        <a:buChar char="–"/>
        <a:defRPr sz="18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16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283464" algn="l" defTabSz="914400" rtl="0" eaLnBrk="1" latinLnBrk="0" hangingPunct="1">
        <a:lnSpc>
          <a:spcPct val="112000"/>
        </a:lnSpc>
        <a:spcBef>
          <a:spcPts val="900"/>
        </a:spcBef>
        <a:buFont typeface="Corbel" panose="020B0503020204020204" pitchFamily="34" charset="0"/>
        <a:buChar char="–"/>
        <a:defRPr sz="14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2057400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1400" i="1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83464" algn="l" defTabSz="914400" rtl="0" eaLnBrk="1" latinLnBrk="0" hangingPunct="1">
        <a:lnSpc>
          <a:spcPct val="112000"/>
        </a:lnSpc>
        <a:spcBef>
          <a:spcPts val="1300"/>
        </a:spcBef>
        <a:buFont typeface="Corbel" panose="020B0503020204020204" pitchFamily="34" charset="0"/>
        <a:buChar char="–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971800" indent="-283464" algn="l" defTabSz="914400" rtl="0" eaLnBrk="1" latinLnBrk="0" hangingPunct="1">
        <a:lnSpc>
          <a:spcPct val="112000"/>
        </a:lnSpc>
        <a:spcBef>
          <a:spcPts val="1300"/>
        </a:spcBef>
        <a:buFont typeface="Arial" panose="020B0604020202020204" pitchFamily="34" charset="0"/>
        <a:buChar char="•"/>
        <a:defRPr sz="14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3429000" indent="-283464" algn="l" defTabSz="914400" rtl="0" eaLnBrk="1" latinLnBrk="0" hangingPunct="1">
        <a:lnSpc>
          <a:spcPct val="112000"/>
        </a:lnSpc>
        <a:spcBef>
          <a:spcPts val="1300"/>
        </a:spcBef>
        <a:buFont typeface="Corbel" panose="020B0503020204020204" pitchFamily="34" charset="0"/>
        <a:buChar char="–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886200" indent="-283464" algn="l" defTabSz="914400" rtl="0" eaLnBrk="1" latinLnBrk="0" hangingPunct="1">
        <a:lnSpc>
          <a:spcPct val="112000"/>
        </a:lnSpc>
        <a:spcBef>
          <a:spcPts val="1300"/>
        </a:spcBef>
        <a:buFont typeface="Arial" panose="020B0604020202020204" pitchFamily="34" charset="0"/>
        <a:buChar char="•"/>
        <a:defRPr sz="1400" i="1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4294967295" pos="2832">
          <p15:clr>
            <a:srgbClr val="F26B43"/>
          </p15:clr>
        </p15:guide>
        <p15:guide id="4294967295" pos="480">
          <p15:clr>
            <a:srgbClr val="F26B43"/>
          </p15:clr>
        </p15:guide>
        <p15:guide id="4294967295" orient="horz" pos="432">
          <p15:clr>
            <a:srgbClr val="F26B43"/>
          </p15:clr>
        </p15:guide>
        <p15:guide id="4294967295" pos="7200">
          <p15:clr>
            <a:srgbClr val="F26B43"/>
          </p15:clr>
        </p15:guide>
        <p15:guide id="4294967295" pos="32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4113" y="2011959"/>
            <a:ext cx="8617176" cy="2746483"/>
          </a:xfrm>
        </p:spPr>
        <p:txBody>
          <a:bodyPr>
            <a:noAutofit/>
          </a:bodyPr>
          <a:lstStyle/>
          <a:p>
            <a:pPr algn="l">
              <a:lnSpc>
                <a:spcPts val="5300"/>
              </a:lnSpc>
            </a:pPr>
            <a:r>
              <a:rPr lang="en-US" sz="8000" b="1" i="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What do </a:t>
            </a:r>
            <a:r>
              <a:rPr lang="en-US" sz="7200" b="1" i="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you </a:t>
            </a:r>
            <a:r>
              <a:rPr lang="en-US" sz="7200" b="1" i="0" dirty="0" smtClean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Think</a:t>
            </a:r>
            <a:r>
              <a:rPr lang="en-US" sz="11500" b="1" i="0" dirty="0" smtClean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?</a:t>
            </a:r>
            <a:endParaRPr lang="en-US" sz="11500" b="1" i="0" dirty="0">
              <a:solidFill>
                <a:srgbClr val="00B0F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12937" y="5681710"/>
            <a:ext cx="8831063" cy="13316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F0"/>
              </a:solidFill>
            </a:endParaRPr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921416" y="3657600"/>
            <a:ext cx="8222584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14000"/>
              </a:lnSpc>
              <a:defRPr/>
            </a:pPr>
            <a:r>
              <a:rPr lang="en-US" sz="2400" b="1" dirty="0">
                <a:solidFill>
                  <a:prstClr val="white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Your former boss, a political appointee, has taken a job with a government affairs firm.  She calls you at your desk.  </a:t>
            </a:r>
          </a:p>
        </p:txBody>
      </p:sp>
    </p:spTree>
    <p:extLst>
      <p:ext uri="{BB962C8B-B14F-4D97-AF65-F5344CB8AC3E}">
        <p14:creationId xmlns:p14="http://schemas.microsoft.com/office/powerpoint/2010/main" val="3509872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4113" y="2011959"/>
            <a:ext cx="8617176" cy="2746483"/>
          </a:xfrm>
        </p:spPr>
        <p:txBody>
          <a:bodyPr>
            <a:noAutofit/>
          </a:bodyPr>
          <a:lstStyle/>
          <a:p>
            <a:pPr algn="l">
              <a:lnSpc>
                <a:spcPts val="5300"/>
              </a:lnSpc>
            </a:pPr>
            <a:r>
              <a:rPr lang="en-US" sz="8000" b="1" i="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What do </a:t>
            </a:r>
            <a:r>
              <a:rPr lang="en-US" sz="7200" b="1" i="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you </a:t>
            </a:r>
            <a:r>
              <a:rPr lang="en-US" sz="7200" b="1" i="0" dirty="0" smtClean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do</a:t>
            </a:r>
            <a:r>
              <a:rPr lang="en-US" sz="11500" b="1" i="0" dirty="0" smtClean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?</a:t>
            </a:r>
            <a:endParaRPr lang="en-US" sz="11500" b="1" i="0" dirty="0">
              <a:solidFill>
                <a:srgbClr val="00B0F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12937" y="5681710"/>
            <a:ext cx="8831063" cy="13316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F0"/>
              </a:solidFill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921416" y="3657600"/>
            <a:ext cx="8222584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14000"/>
              </a:lnSpc>
              <a:defRPr/>
            </a:pPr>
            <a:r>
              <a:rPr lang="en-US" sz="2400" b="1" dirty="0">
                <a:solidFill>
                  <a:prstClr val="white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Your former boss, a political appointee, has taken a job with a government affairs firm.  She calls you at your desk.  </a:t>
            </a:r>
          </a:p>
        </p:txBody>
      </p:sp>
    </p:spTree>
    <p:extLst>
      <p:ext uri="{BB962C8B-B14F-4D97-AF65-F5344CB8AC3E}">
        <p14:creationId xmlns:p14="http://schemas.microsoft.com/office/powerpoint/2010/main" val="1956034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143000" y="2819400"/>
            <a:ext cx="33052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prstClr val="white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ETHICS PRINCIPLES</a:t>
            </a:r>
            <a:endParaRPr lang="en-US" sz="2400" dirty="0">
              <a:solidFill>
                <a:srgbClr val="00B0F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843888" y="2590800"/>
            <a:ext cx="3574364" cy="3352800"/>
          </a:xfrm>
          <a:prstGeom prst="round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F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63204" y="2814935"/>
            <a:ext cx="33052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1D1A1D">
                    <a:lumMod val="75000"/>
                    <a:lumOff val="25000"/>
                  </a:srgb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ETHICS RULES</a:t>
            </a:r>
            <a:endParaRPr lang="en-US" sz="2400" dirty="0">
              <a:solidFill>
                <a:srgbClr val="1D1A1D">
                  <a:lumMod val="75000"/>
                  <a:lumOff val="25000"/>
                </a:srgb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4629933" y="2590800"/>
            <a:ext cx="3574364" cy="3352800"/>
          </a:xfrm>
          <a:prstGeom prst="roundRect">
            <a:avLst/>
          </a:prstGeom>
          <a:noFill/>
          <a:ln w="38100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F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38200" y="3581400"/>
            <a:ext cx="350858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prstClr val="white"/>
                </a:solidFill>
              </a:rPr>
              <a:t>Loyalty to Law</a:t>
            </a:r>
          </a:p>
          <a:p>
            <a:endParaRPr lang="en-US" sz="2400" b="1" dirty="0">
              <a:solidFill>
                <a:prstClr val="white"/>
              </a:solidFill>
            </a:endParaRPr>
          </a:p>
          <a:p>
            <a:r>
              <a:rPr lang="en-US" sz="2400" b="1" dirty="0">
                <a:solidFill>
                  <a:prstClr val="white"/>
                </a:solidFill>
              </a:rPr>
              <a:t>Selfless Service</a:t>
            </a:r>
          </a:p>
          <a:p>
            <a:endParaRPr lang="en-US" sz="2400" b="1" dirty="0">
              <a:solidFill>
                <a:prstClr val="white"/>
              </a:solidFill>
            </a:endParaRPr>
          </a:p>
          <a:p>
            <a:r>
              <a:rPr lang="en-US" sz="2400" b="1" dirty="0">
                <a:solidFill>
                  <a:prstClr val="white"/>
                </a:solidFill>
              </a:rPr>
              <a:t>Responsible Stewardship</a:t>
            </a:r>
            <a:endParaRPr lang="en-US" sz="1600" dirty="0">
              <a:solidFill>
                <a:prstClr val="white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800600" y="3580723"/>
            <a:ext cx="44205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srgbClr val="1D1A1D">
                  <a:lumMod val="75000"/>
                  <a:lumOff val="25000"/>
                </a:srgbClr>
              </a:solidFill>
            </a:endParaRPr>
          </a:p>
          <a:p>
            <a:r>
              <a:rPr lang="en-US" dirty="0">
                <a:solidFill>
                  <a:srgbClr val="1D1A1D">
                    <a:lumMod val="75000"/>
                    <a:lumOff val="25000"/>
                  </a:srgbClr>
                </a:solidFill>
              </a:rPr>
              <a:t>Subpart E</a:t>
            </a:r>
          </a:p>
          <a:p>
            <a:r>
              <a:rPr lang="en-US" dirty="0">
                <a:solidFill>
                  <a:srgbClr val="1D1A1D">
                    <a:lumMod val="75000"/>
                    <a:lumOff val="25000"/>
                  </a:srgbClr>
                </a:solidFill>
              </a:rPr>
              <a:t>Subpart G</a:t>
            </a:r>
          </a:p>
          <a:p>
            <a:r>
              <a:rPr lang="en-US" dirty="0">
                <a:solidFill>
                  <a:srgbClr val="1D1A1D">
                    <a:lumMod val="75000"/>
                    <a:lumOff val="25000"/>
                  </a:srgbClr>
                </a:solidFill>
              </a:rPr>
              <a:t>Post-Employment</a:t>
            </a:r>
          </a:p>
        </p:txBody>
      </p:sp>
      <p:sp>
        <p:nvSpPr>
          <p:cNvPr id="26" name="Subtitle 2"/>
          <p:cNvSpPr txBox="1">
            <a:spLocks/>
          </p:cNvSpPr>
          <p:nvPr/>
        </p:nvSpPr>
        <p:spPr>
          <a:xfrm>
            <a:off x="762000" y="838200"/>
            <a:ext cx="77724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14000"/>
              </a:lnSpc>
              <a:defRPr/>
            </a:pPr>
            <a:r>
              <a:rPr lang="en-US" sz="2400" b="1" dirty="0">
                <a:solidFill>
                  <a:prstClr val="white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Your former boss, a political appointee, has taken a job with a government affairs firm.  She calls you at your desk.  </a:t>
            </a:r>
          </a:p>
        </p:txBody>
      </p:sp>
    </p:spTree>
    <p:extLst>
      <p:ext uri="{BB962C8B-B14F-4D97-AF65-F5344CB8AC3E}">
        <p14:creationId xmlns:p14="http://schemas.microsoft.com/office/powerpoint/2010/main" val="705715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1143000" y="2819400"/>
            <a:ext cx="330526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1D1A1D">
                    <a:lumMod val="75000"/>
                    <a:lumOff val="25000"/>
                  </a:srgb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ETHICS PRINCIPLES</a:t>
            </a:r>
            <a:endParaRPr lang="en-US" sz="2400" dirty="0">
              <a:solidFill>
                <a:srgbClr val="1D1A1D">
                  <a:lumMod val="75000"/>
                  <a:lumOff val="25000"/>
                </a:srgb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843888" y="2590800"/>
            <a:ext cx="3574364" cy="3352800"/>
          </a:xfrm>
          <a:prstGeom prst="roundRect">
            <a:avLst/>
          </a:prstGeom>
          <a:noFill/>
          <a:ln w="38100">
            <a:solidFill>
              <a:schemeClr val="bg2">
                <a:lumMod val="90000"/>
                <a:lumOff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1D1A1D">
                  <a:lumMod val="75000"/>
                  <a:lumOff val="25000"/>
                </a:srgb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863204" y="2814935"/>
            <a:ext cx="33052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prstClr val="white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ETHICS RULES</a:t>
            </a:r>
            <a:endParaRPr lang="en-US" sz="2400" dirty="0">
              <a:solidFill>
                <a:prstClr val="white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4629933" y="2590800"/>
            <a:ext cx="3574364" cy="3352800"/>
          </a:xfrm>
          <a:prstGeom prst="round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F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38200" y="3581400"/>
            <a:ext cx="3508589" cy="193899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1D1A1D">
                    <a:lumMod val="75000"/>
                    <a:lumOff val="25000"/>
                  </a:srgbClr>
                </a:solidFill>
              </a:rPr>
              <a:t>Loyalty to Law</a:t>
            </a:r>
          </a:p>
          <a:p>
            <a:endParaRPr lang="en-US" sz="2400" b="1" dirty="0">
              <a:solidFill>
                <a:srgbClr val="1D1A1D">
                  <a:lumMod val="75000"/>
                  <a:lumOff val="25000"/>
                </a:srgbClr>
              </a:solidFill>
            </a:endParaRPr>
          </a:p>
          <a:p>
            <a:r>
              <a:rPr lang="en-US" sz="2400" b="1" dirty="0">
                <a:solidFill>
                  <a:srgbClr val="1D1A1D">
                    <a:lumMod val="75000"/>
                    <a:lumOff val="25000"/>
                  </a:srgbClr>
                </a:solidFill>
              </a:rPr>
              <a:t>Selfless Service</a:t>
            </a:r>
          </a:p>
          <a:p>
            <a:endParaRPr lang="en-US" sz="2400" b="1" dirty="0">
              <a:solidFill>
                <a:srgbClr val="1D1A1D">
                  <a:lumMod val="75000"/>
                  <a:lumOff val="25000"/>
                </a:srgbClr>
              </a:solidFill>
            </a:endParaRPr>
          </a:p>
          <a:p>
            <a:r>
              <a:rPr lang="en-US" sz="2400" b="1" dirty="0">
                <a:solidFill>
                  <a:srgbClr val="1D1A1D">
                    <a:lumMod val="75000"/>
                    <a:lumOff val="25000"/>
                  </a:srgbClr>
                </a:solidFill>
              </a:rPr>
              <a:t>Responsible Stewardship</a:t>
            </a:r>
            <a:endParaRPr lang="en-US" sz="1600" dirty="0">
              <a:solidFill>
                <a:srgbClr val="1D1A1D">
                  <a:lumMod val="75000"/>
                  <a:lumOff val="25000"/>
                </a:srgbClr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800600" y="3580723"/>
            <a:ext cx="442052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>
                <a:solidFill>
                  <a:prstClr val="white"/>
                </a:solidFill>
              </a:rPr>
              <a:t>Subpart</a:t>
            </a:r>
            <a:r>
              <a:rPr lang="fr-FR" dirty="0">
                <a:solidFill>
                  <a:prstClr val="white"/>
                </a:solidFill>
              </a:rPr>
              <a:t> E</a:t>
            </a:r>
          </a:p>
          <a:p>
            <a:r>
              <a:rPr lang="fr-FR" dirty="0" err="1">
                <a:solidFill>
                  <a:prstClr val="white"/>
                </a:solidFill>
              </a:rPr>
              <a:t>Subpart</a:t>
            </a:r>
            <a:r>
              <a:rPr lang="fr-FR" dirty="0">
                <a:solidFill>
                  <a:prstClr val="white"/>
                </a:solidFill>
              </a:rPr>
              <a:t> G</a:t>
            </a:r>
          </a:p>
          <a:p>
            <a:r>
              <a:rPr lang="fr-FR" dirty="0">
                <a:solidFill>
                  <a:prstClr val="white"/>
                </a:solidFill>
              </a:rPr>
              <a:t>Post-</a:t>
            </a:r>
            <a:r>
              <a:rPr lang="fr-FR" dirty="0" err="1">
                <a:solidFill>
                  <a:prstClr val="white"/>
                </a:solidFill>
              </a:rPr>
              <a:t>Employment</a:t>
            </a:r>
            <a:endParaRPr lang="fr-FR" dirty="0">
              <a:solidFill>
                <a:prstClr val="white"/>
              </a:solidFill>
            </a:endParaRPr>
          </a:p>
          <a:p>
            <a:endParaRPr lang="fr-FR" dirty="0">
              <a:solidFill>
                <a:prstClr val="white"/>
              </a:solidFill>
            </a:endParaRPr>
          </a:p>
          <a:p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762000" y="838200"/>
            <a:ext cx="77724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14000"/>
              </a:lnSpc>
              <a:defRPr/>
            </a:pPr>
            <a:r>
              <a:rPr lang="en-US" sz="2400" b="1" dirty="0">
                <a:solidFill>
                  <a:prstClr val="white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Your former boss, a political appointee, has taken a job with a government affairs firm.  She calls you at your desk.  </a:t>
            </a:r>
          </a:p>
        </p:txBody>
      </p:sp>
    </p:spTree>
    <p:extLst>
      <p:ext uri="{BB962C8B-B14F-4D97-AF65-F5344CB8AC3E}">
        <p14:creationId xmlns:p14="http://schemas.microsoft.com/office/powerpoint/2010/main" val="1958601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eadlines">
  <a:themeElements>
    <a:clrScheme name="Headlines">
      <a:dk1>
        <a:sysClr val="windowText" lastClr="000000"/>
      </a:dk1>
      <a:lt1>
        <a:sysClr val="window" lastClr="FFFFFF"/>
      </a:lt1>
      <a:dk2>
        <a:srgbClr val="1D1A1D"/>
      </a:dk2>
      <a:lt2>
        <a:srgbClr val="F5F5F5"/>
      </a:lt2>
      <a:accent1>
        <a:srgbClr val="439EB7"/>
      </a:accent1>
      <a:accent2>
        <a:srgbClr val="E28B55"/>
      </a:accent2>
      <a:accent3>
        <a:srgbClr val="DCB64D"/>
      </a:accent3>
      <a:accent4>
        <a:srgbClr val="4CA198"/>
      </a:accent4>
      <a:accent5>
        <a:srgbClr val="835B82"/>
      </a:accent5>
      <a:accent6>
        <a:srgbClr val="645135"/>
      </a:accent6>
      <a:hlink>
        <a:srgbClr val="439EB7"/>
      </a:hlink>
      <a:folHlink>
        <a:srgbClr val="835B82"/>
      </a:folHlink>
    </a:clrScheme>
    <a:fontScheme name="Headlines">
      <a:majorFont>
        <a:latin typeface="Century Schoolbook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eadlines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100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88900" dist="25400" dir="10800000">
              <a:srgbClr val="000000">
                <a:alpha val="25000"/>
              </a:srgbClr>
            </a:innerShdw>
            <a:outerShdw blurRad="25400" dist="25400" dir="5400000" rotWithShape="0">
              <a:srgbClr val="FFFFFF">
                <a:alpha val="1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Headlines" id="{3841520A-25F2-4EB8-BE4C-611DB5ABEED9}" vid="{ECD25A4C-D97E-4C12-84B1-63580BFFAEE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370</Words>
  <Application>Microsoft Office PowerPoint</Application>
  <PresentationFormat>On-screen Show (4:3)</PresentationFormat>
  <Paragraphs>54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Headlines</vt:lpstr>
      <vt:lpstr>What do you Think?</vt:lpstr>
      <vt:lpstr>What do you do?</vt:lpstr>
      <vt:lpstr>PowerPoint Presentation</vt:lpstr>
      <vt:lpstr>PowerPoint Presentation</vt:lpstr>
    </vt:vector>
  </TitlesOfParts>
  <Company>US Office of Government Ethics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do you Think?</dc:title>
  <dc:creator>Patrick Shepherd</dc:creator>
  <cp:lastModifiedBy>Patrick Shepherd</cp:lastModifiedBy>
  <cp:revision>1</cp:revision>
  <dcterms:created xsi:type="dcterms:W3CDTF">2016-07-22T15:15:21Z</dcterms:created>
  <dcterms:modified xsi:type="dcterms:W3CDTF">2016-07-22T15:15:51Z</dcterms:modified>
</cp:coreProperties>
</file>